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18" r:id="rId2"/>
    <p:sldId id="413" r:id="rId3"/>
    <p:sldId id="392" r:id="rId4"/>
    <p:sldId id="391" r:id="rId5"/>
    <p:sldId id="370" r:id="rId6"/>
    <p:sldId id="334" r:id="rId7"/>
    <p:sldId id="382" r:id="rId8"/>
    <p:sldId id="423" r:id="rId9"/>
    <p:sldId id="422" r:id="rId10"/>
    <p:sldId id="354" r:id="rId11"/>
    <p:sldId id="376" r:id="rId12"/>
    <p:sldId id="330" r:id="rId13"/>
    <p:sldId id="424" r:id="rId14"/>
    <p:sldId id="386" r:id="rId15"/>
    <p:sldId id="384" r:id="rId16"/>
    <p:sldId id="326" r:id="rId17"/>
    <p:sldId id="411" r:id="rId18"/>
    <p:sldId id="425" r:id="rId19"/>
    <p:sldId id="375" r:id="rId20"/>
    <p:sldId id="410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  <p:cmAuthor id="1" name="thomas.beckmann" initials="tbe" lastIdx="2" clrIdx="1">
    <p:extLst>
      <p:ext uri="{19B8F6BF-5375-455C-9EA6-DF929625EA0E}">
        <p15:presenceInfo xmlns:p15="http://schemas.microsoft.com/office/powerpoint/2012/main" userId="thomas.beck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B"/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0994" autoAdjust="0"/>
  </p:normalViewPr>
  <p:slideViewPr>
    <p:cSldViewPr showGuides="1">
      <p:cViewPr varScale="1">
        <p:scale>
          <a:sx n="91" d="100"/>
          <a:sy n="91" d="100"/>
        </p:scale>
        <p:origin x="1008" y="78"/>
      </p:cViewPr>
      <p:guideLst>
        <p:guide orient="horz" pos="164"/>
        <p:guide orient="horz" pos="4110"/>
        <p:guide orient="horz" pos="1956"/>
        <p:guide orient="horz" pos="3770"/>
        <p:guide orient="horz" pos="1865"/>
        <p:guide orient="horz" pos="3657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1968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975692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37814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926033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3958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0326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02693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A35382-6566-44C3-9617-B5DFD3E76E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6291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669" y="2579333"/>
            <a:ext cx="3257661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Kein Profit aus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Blutdiamanten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71" y="1189681"/>
            <a:ext cx="34563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Lesotho</a:t>
            </a:r>
          </a:p>
        </p:txBody>
      </p:sp>
    </p:spTree>
    <p:extLst>
      <p:ext uri="{BB962C8B-B14F-4D97-AF65-F5344CB8AC3E}">
        <p14:creationId xmlns:p14="http://schemas.microsoft.com/office/powerpoint/2010/main" val="337704533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Als einer der Ersten im Dorf ergatterte er einen Job in der Mine</a:t>
            </a:r>
            <a:r>
              <a:rPr lang="de-DE" b="0" dirty="0">
                <a:ea typeface="Times New Roman" panose="02020603050405020304" pitchFamily="18" charset="0"/>
              </a:rPr>
              <a:t> – als technischer Assistent. Dass er dafür zwölf Stunden am Tag arbeiten musste, störte ihn nicht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0920FB-719D-43DC-BAC5-22CF1842CB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437DF8-9845-491E-B254-548A497F22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419" y="260350"/>
            <a:ext cx="4239756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6B484F5-6580-49AB-919D-E69E1D5A17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07" y="3105150"/>
            <a:ext cx="423975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Doch der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anfängliche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Enthusiasmus wich schnell der Ernüchterung. Das Unternehmen hielt kaum ein Versprechen. So warten die Menschen immer noch auf eine neue Straße. 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970FD5-7EE3-44A5-8C0D-F18FF6E189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37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Zudem haben die Dorfbewohner kein sauberes Wasser mehr. Die Minengesellschaft leitet ihr Abwasser in den Fluss. Seitdem ist der nur noch zum Waschen benutzbar.</a:t>
            </a:r>
            <a:endParaRPr lang="de-DE" b="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B24FB7-6E25-462B-98DD-2807F419AF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Sorgen bereiten den Dorfbewohnern auch die Sprengungen auf dem Minengelände. Risse ziehen sich durch viele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Hauswände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einige sind schon eingestürzt.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0ADBA1-971E-4322-9343-FABA56444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8663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0405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Auch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Felsbrocken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kommen immer wieder </a:t>
            </a:r>
            <a:r>
              <a:rPr lang="de-DE" b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Dorf hinunter. </a:t>
            </a:r>
            <a:r>
              <a:rPr lang="de-DE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Malengatsa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Lelingoana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hatte Glück: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Um ein Haar wäre ihr Haus dem Erdboden gleichgemacht worden.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62DCEB-AA32-4136-AD33-9315D3AC5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1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1C01618-15F2-4B6A-9420-D8DEA177AE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61" y="274315"/>
            <a:ext cx="4249738" cy="26863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41FDCFC-B0D7-4924-8C81-A1B7B120B5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0824" y="3105150"/>
            <a:ext cx="4249738" cy="27003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Friedliche Proteste der Dorfbewohner ließ die Minengesellschaft blutig niederschlagen.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Ein Mann wurde dabei getötet, </a:t>
            </a:r>
            <a:r>
              <a:rPr lang="de-DE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Hlopheho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Moshe </a:t>
            </a:r>
            <a:r>
              <a:rPr lang="de-DE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Lebona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schwer verletzt.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A09570-097C-458F-BA86-95460B37E9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60350"/>
            <a:ext cx="6445250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4F461EC-618B-4579-AF90-F07AA72C13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7682"/>
            <a:ext cx="2052638" cy="55378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cs typeface="Times New Roman" panose="02020603050405020304" pitchFamily="18" charset="0"/>
              </a:rPr>
              <a:t>Auch </a:t>
            </a:r>
            <a:r>
              <a:rPr lang="de-DE" b="0" dirty="0" err="1">
                <a:cs typeface="Times New Roman" panose="02020603050405020304" pitchFamily="18" charset="0"/>
              </a:rPr>
              <a:t>Tseko</a:t>
            </a:r>
            <a:r>
              <a:rPr lang="de-DE" b="0" dirty="0">
                <a:cs typeface="Times New Roman" panose="02020603050405020304" pitchFamily="18" charset="0"/>
              </a:rPr>
              <a:t> </a:t>
            </a:r>
            <a:r>
              <a:rPr lang="de-DE" b="0" dirty="0" err="1">
                <a:cs typeface="Times New Roman" panose="02020603050405020304" pitchFamily="18" charset="0"/>
              </a:rPr>
              <a:t>Ratia</a:t>
            </a:r>
            <a:r>
              <a:rPr lang="de-DE" b="0" dirty="0">
                <a:cs typeface="Times New Roman" panose="02020603050405020304" pitchFamily="18" charset="0"/>
              </a:rPr>
              <a:t> wurde mit dem Tod bedroht. Der Vorsitzende des Dorfkomitees musste fliehen, versteckte sich erst in den Bergen, dann in der Hauptstadt Maseru.</a:t>
            </a:r>
            <a:endParaRPr lang="de-DE" b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42AAF62-4298-4C18-B4A2-65EFF53D1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1978" y="267682"/>
            <a:ext cx="4249736" cy="26930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74A66F7-D22D-4A3C-A51A-A25534A090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96" y="260351"/>
            <a:ext cx="4248967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CC1539-AD87-42AD-91B9-47EDD8CDE6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7415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Inzwischen lebt er wieder bei seiner Familie.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Mit Hilfe von TRC klagt er gegen seine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Ent-lassung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 Den ersten Prozess verlor er jedoch. Im Moment läuft das Berufungsverfahren. 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01E3E9-4A8A-4B80-AFA3-ABEC8592D2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49"/>
            <a:ext cx="8642351" cy="55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798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455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cs typeface="Times New Roman" panose="02020603050405020304" pitchFamily="18" charset="0"/>
              </a:rPr>
              <a:t>Die neue Vorsitzende des Dorfkomitees, </a:t>
            </a:r>
            <a:r>
              <a:rPr lang="de-DE" b="0" dirty="0" err="1">
                <a:cs typeface="Times New Roman" panose="02020603050405020304" pitchFamily="18" charset="0"/>
              </a:rPr>
              <a:t>Manalane</a:t>
            </a:r>
            <a:r>
              <a:rPr lang="de-DE" b="0" dirty="0">
                <a:cs typeface="Times New Roman" panose="02020603050405020304" pitchFamily="18" charset="0"/>
              </a:rPr>
              <a:t> </a:t>
            </a:r>
            <a:r>
              <a:rPr lang="de-DE" b="0" dirty="0" err="1">
                <a:cs typeface="Times New Roman" panose="02020603050405020304" pitchFamily="18" charset="0"/>
              </a:rPr>
              <a:t>Molefi</a:t>
            </a:r>
            <a:r>
              <a:rPr lang="de-DE" b="0" dirty="0">
                <a:cs typeface="Times New Roman" panose="02020603050405020304" pitchFamily="18" charset="0"/>
              </a:rPr>
              <a:t>, hofft auf internationalen Druck – damit die Minengesellschaft endlich die Menschenrechte respektiert.</a:t>
            </a:r>
            <a:endParaRPr lang="de-DE" b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2F4EF1-2101-4503-BEB3-48524FC4BE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50"/>
            <a:ext cx="2052637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C1BFFA2-BC65-4F30-8D1A-CDBE60C635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644525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548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fr-FR" b="0" spc="-20" dirty="0">
                <a:effectLst/>
                <a:ea typeface="Times New Roman" panose="02020603050405020304" pitchFamily="18" charset="0"/>
              </a:rPr>
              <a:t>Transformation Resource Centre (TRC) </a:t>
            </a:r>
            <a:r>
              <a:rPr lang="de-DE" b="0" dirty="0"/>
              <a:t>aus Lesotho.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Kein Profit aus Blutdiamanten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www.brot-fuer-die-welt.de/projekte/lesotho-diamanten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Thorsten Lichtblau, Thomas Knödl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Thorsten Lichtblau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Thomas </a:t>
            </a:r>
            <a:r>
              <a:rPr lang="de-DE" altLang="de-DE" b="0" dirty="0" err="1">
                <a:cs typeface="Times New Roman" panose="02020603050405020304" pitchFamily="18" charset="0"/>
              </a:rPr>
              <a:t>Einberger</a:t>
            </a:r>
            <a:r>
              <a:rPr lang="de-DE" altLang="de-DE" b="0" dirty="0">
                <a:cs typeface="Times New Roman" panose="02020603050405020304" pitchFamily="18" charset="0"/>
              </a:rPr>
              <a:t>,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Storm Mountain Diamonds (Folie 8, r. u.),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Times New Roman" panose="02020603050405020304" pitchFamily="18" charset="0"/>
              </a:rPr>
              <a:t>OER </a:t>
            </a:r>
            <a:r>
              <a:rPr lang="de-DE" altLang="de-DE" b="0" dirty="0" err="1">
                <a:cs typeface="Times New Roman" panose="02020603050405020304" pitchFamily="18" charset="0"/>
              </a:rPr>
              <a:t>Africa</a:t>
            </a:r>
            <a:r>
              <a:rPr lang="de-DE" altLang="de-DE" b="0" dirty="0">
                <a:cs typeface="Times New Roman" panose="02020603050405020304" pitchFamily="18" charset="0"/>
              </a:rPr>
              <a:t> (Folie 16, r. o.), </a:t>
            </a:r>
            <a:r>
              <a:rPr lang="de-DE" altLang="de-DE" b="0" dirty="0" err="1">
                <a:cs typeface="Times New Roman" panose="02020603050405020304" pitchFamily="18" charset="0"/>
              </a:rPr>
              <a:t>Vanbasten</a:t>
            </a:r>
            <a:r>
              <a:rPr lang="de-DE" altLang="de-DE" b="0" dirty="0">
                <a:cs typeface="Times New Roman" panose="02020603050405020304" pitchFamily="18" charset="0"/>
              </a:rPr>
              <a:t> (Folie 16, r. u.)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Oktober 2020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A925AA7-C0B5-469D-86FE-9DB321425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3573463"/>
            <a:ext cx="4609207" cy="2232025"/>
          </a:xfrm>
          <a:prstGeom prst="rect">
            <a:avLst/>
          </a:prstGeom>
        </p:spPr>
      </p:pic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263375"/>
            <a:ext cx="4609207" cy="3237063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368660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Lesotho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8680"/>
            <a:ext cx="4608513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/>
              <a:t>	Lesotho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 </a:t>
            </a:r>
            <a:r>
              <a:rPr lang="de-DE" altLang="de-DE" sz="1200" b="0" dirty="0">
                <a:cs typeface="Arial" panose="020B0604020202020204" pitchFamily="34" charset="0"/>
              </a:rPr>
              <a:t>in km²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30.355	357.022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 </a:t>
            </a:r>
            <a:r>
              <a:rPr lang="de-DE" altLang="de-DE" sz="1200" b="0" dirty="0">
                <a:cs typeface="Arial" panose="020B0604020202020204" pitchFamily="34" charset="0"/>
              </a:rPr>
              <a:t>in Millionen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2,0	80,2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./km²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66	225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 </a:t>
            </a:r>
            <a:r>
              <a:rPr lang="de-DE" altLang="de-DE" sz="1200" b="0" dirty="0">
                <a:cs typeface="Arial" panose="020B0604020202020204" pitchFamily="34" charset="0"/>
              </a:rPr>
              <a:t>in %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4,2	0,3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</a:t>
            </a:r>
            <a:r>
              <a:rPr lang="de-DE" altLang="de-DE" sz="1200" b="0" dirty="0">
                <a:cs typeface="Arial" panose="020B0604020202020204" pitchFamily="34" charset="0"/>
              </a:rPr>
              <a:t> in Jahren </a:t>
            </a:r>
            <a:r>
              <a:rPr lang="de-DE" altLang="de-DE" sz="1200" dirty="0">
                <a:cs typeface="Arial" panose="020B0604020202020204" pitchFamily="34" charset="0"/>
              </a:rPr>
              <a:t>		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53,1	78,7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53,0	83,6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 </a:t>
            </a:r>
            <a:r>
              <a:rPr lang="de-DE" altLang="de-DE" sz="1200" b="0" dirty="0">
                <a:cs typeface="Arial" panose="020B0604020202020204" pitchFamily="34" charset="0"/>
              </a:rPr>
              <a:t>in %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29,1	&lt;1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11,7	&lt;1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Bruttoinlandsprodukt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3.300	50.800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(2020)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/>
          <p:nvPr/>
        </p:nvCxnSpPr>
        <p:spPr>
          <a:xfrm>
            <a:off x="323850" y="800708"/>
            <a:ext cx="44281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74301D0F-3460-4470-9F95-7AB9B5D77F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363" y="260352"/>
            <a:ext cx="3960812" cy="5545136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F4C72213-6D16-4D3D-A5B4-1BA0FCD82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380" y="4550737"/>
            <a:ext cx="260976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LESOTHO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263E3D7F-2A08-496A-AD3B-AD785EDA4146}"/>
              </a:ext>
            </a:extLst>
          </p:cNvPr>
          <p:cNvCxnSpPr/>
          <p:nvPr/>
        </p:nvCxnSpPr>
        <p:spPr>
          <a:xfrm>
            <a:off x="7452320" y="4844413"/>
            <a:ext cx="0" cy="37323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CE3DE0F8-5865-4563-A22C-76B1AFBE2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311" y="4582071"/>
            <a:ext cx="260976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LESOTHO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3B587D5C-3ED7-413C-BC89-4CDA51F8B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340" y="4179863"/>
            <a:ext cx="1690870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Maseru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9DE39B3-3A4B-4EF8-871C-EEF2A113DDF9}"/>
              </a:ext>
            </a:extLst>
          </p:cNvPr>
          <p:cNvGrpSpPr/>
          <p:nvPr/>
        </p:nvGrpSpPr>
        <p:grpSpPr>
          <a:xfrm>
            <a:off x="2833996" y="4313491"/>
            <a:ext cx="90873" cy="90873"/>
            <a:chOff x="7058657" y="1304764"/>
            <a:chExt cx="90873" cy="90873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FBB094F5-F1C3-48A4-9EDF-F8447BD3D155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046CA39D-7240-463C-B909-2672C6BD8233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8" name="Ellipse 37">
            <a:extLst>
              <a:ext uri="{FF2B5EF4-FFF2-40B4-BE49-F238E27FC236}">
                <a16:creationId xmlns:a16="http://schemas.microsoft.com/office/drawing/2014/main" id="{A329C199-A441-40DF-AA17-1930331AE3C3}"/>
              </a:ext>
            </a:extLst>
          </p:cNvPr>
          <p:cNvSpPr/>
          <p:nvPr/>
        </p:nvSpPr>
        <p:spPr>
          <a:xfrm>
            <a:off x="3438147" y="4099607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830B819A-4D14-48D6-98BB-5C9591DE3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20" y="3934978"/>
            <a:ext cx="1135080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/>
              <a:t>Kao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E6891BD-58D2-4DDE-955F-354DB5F93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87" y="4976351"/>
            <a:ext cx="1511938" cy="32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400" b="0" dirty="0"/>
              <a:t>SÜDAFRIKA</a:t>
            </a:r>
            <a:endParaRPr lang="de-DE" altLang="de-DE" sz="1400" b="0" dirty="0">
              <a:cs typeface="Arial" panose="020B0604020202020204" pitchFamily="34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0A66DFA-840D-4D3F-AA60-59DE0D80457E}"/>
              </a:ext>
            </a:extLst>
          </p:cNvPr>
          <p:cNvSpPr/>
          <p:nvPr/>
        </p:nvSpPr>
        <p:spPr>
          <a:xfrm>
            <a:off x="4659995" y="4752900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F3AD76A-BF02-46D8-8FF7-C8E21A7A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452" y="4581128"/>
            <a:ext cx="1135080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Durban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7FF4AB9-EBE1-4C03-BFE9-C09DBC0F623D}"/>
              </a:ext>
            </a:extLst>
          </p:cNvPr>
          <p:cNvSpPr/>
          <p:nvPr/>
        </p:nvSpPr>
        <p:spPr>
          <a:xfrm>
            <a:off x="2204199" y="4299799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5923494-1021-49B5-805A-4188A3A53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648" y="4128027"/>
            <a:ext cx="127909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/>
              <a:t>Bloemfontain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855B0C9-D32C-46EA-97F3-2B982A7F7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954" y="260350"/>
            <a:ext cx="8639309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93003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959927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8816743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esotho zählt zu den ärmsten Ländern der Welt.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Erträge aus der Landwirtschaft sind gering. 70 Prozent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Nahrungsmittel müssen importiert werden.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959727-D115-4E6A-A2D0-6F5B95E49E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57E912F-E738-4BAF-B86F-E344F6C3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4249739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62428BD-3E97-4113-AA05-D950BA7D9F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590" y="3105150"/>
            <a:ext cx="4260756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Dabei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verfügt das Land über reiche Wasservorkommen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 Doch seit dem Bau des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Katse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-Staudammes wird ein Großteil des kostbaren Rohstoffes nach Südafrika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exportiert.</a:t>
            </a:r>
            <a:endParaRPr lang="de-DE" sz="1800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DB74CC-3580-455D-9BFF-B5E3F41B5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418" y="260350"/>
            <a:ext cx="864675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C6B3AFE-FFCB-47FF-97D9-2E843C2DE2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549" y="3105150"/>
            <a:ext cx="8642350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Auch aus den reichen Diamantenvorkommen Lesothos schlagen überwiegend ausländische Unternehmen Kapital. Manche von ihnen haben ihren Sitz in Europa.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ADBD18-4200-4175-B514-470C2007BC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BE893E1-4728-4432-8C9B-1E5D1AF77D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9306"/>
            <a:ext cx="4249737" cy="55361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Menschen vor Ort leiden dagegen häufig unter den negativen sozialen und ökologischen Folgen der Großprojekte. Viele von ihnen werden umgesiedelt.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12BEF3B-E42E-4154-BD16-695C05E44E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95" y="260350"/>
            <a:ext cx="863368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Transformation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(TRC) steht den Betroffenen bei.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Mitarbeitenden der Organisation klären die Menschen über ihre Rechte auf. </a:t>
            </a:r>
            <a:endParaRPr lang="de-DE" b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CC61D6-245B-487B-B29B-8CAABE93CD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099836"/>
            <a:ext cx="4249736" cy="270565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6EBE27-4595-41BA-8E09-55C4C476B9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55761"/>
            <a:ext cx="4249739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299E53A-DBF7-4A18-B602-D58A3CAD9E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55761"/>
            <a:ext cx="4249736" cy="26757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So auch im Bergdorf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 Dort hat die südafrikanische Minengesellschaft </a:t>
            </a:r>
          </a:p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„Storm Mountain Diamonds“ im Jahr 2012 eine Diamantenmine errichtet.</a:t>
            </a:r>
            <a:endParaRPr lang="de-DE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B573F9-C74A-415D-A236-5E29583DC1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3105149"/>
            <a:ext cx="2052638" cy="27003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09B31DC-E431-47E1-BBA0-2FE11C24A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64704"/>
            <a:ext cx="1648718" cy="123653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670B26C-35E5-4637-B023-0EF24EC49E2C}"/>
              </a:ext>
            </a:extLst>
          </p:cNvPr>
          <p:cNvSpPr/>
          <p:nvPr/>
        </p:nvSpPr>
        <p:spPr>
          <a:xfrm>
            <a:off x="6840538" y="269973"/>
            <a:ext cx="2052637" cy="26542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7ECF170-EFA1-4543-B6D8-F03ACAD53743}"/>
              </a:ext>
            </a:extLst>
          </p:cNvPr>
          <p:cNvSpPr txBox="1"/>
          <p:nvPr/>
        </p:nvSpPr>
        <p:spPr>
          <a:xfrm>
            <a:off x="7037016" y="2028346"/>
            <a:ext cx="21242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dirty="0">
                <a:latin typeface="MS Reference Sans Serif" panose="020B0604030504040204" pitchFamily="34" charset="0"/>
              </a:rPr>
              <a:t>STORM MOUNTAIN DIAMONDS (Pty)Ltd</a:t>
            </a:r>
            <a:endParaRPr lang="de-DE" sz="600" b="0" dirty="0">
              <a:latin typeface="MS Reference Sans Serif" panose="020B060403050404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9DEFFC8-DC64-482A-A6E2-52B2462A9E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9973"/>
            <a:ext cx="644525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7802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Anfangs waren die Hoffnungen der Dorfbewohner groß. „Wir sahen eine goldene Zukunft vor uns“, sagt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Tseko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Ratia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„Für uns und für unsere Kinder.“ </a:t>
            </a:r>
            <a:endParaRPr lang="de-DE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0EBF662-15BF-48EB-A78A-42870F7CE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937" y="259077"/>
            <a:ext cx="8631237" cy="55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8101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640</Words>
  <Application>Microsoft Office PowerPoint</Application>
  <PresentationFormat>Bildschirmpräsentation (4:3)</PresentationFormat>
  <Paragraphs>87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Georgia</vt:lpstr>
      <vt:lpstr>MS Reference Sans Serif</vt:lpstr>
      <vt:lpstr>Symbol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1176</cp:revision>
  <dcterms:created xsi:type="dcterms:W3CDTF">2005-03-02T11:53:12Z</dcterms:created>
  <dcterms:modified xsi:type="dcterms:W3CDTF">2020-10-15T15:02:36Z</dcterms:modified>
</cp:coreProperties>
</file>